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21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969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48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452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30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952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912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24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838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697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28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7C59E-D83E-4F6B-8E29-79C175BFC034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Week 9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63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4702" y="666664"/>
            <a:ext cx="112654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1.Calculate the terminal settling velocity in water at 20 °C for the particles below, using the appropriate model/flow regime (proceed iteratively if needed).</a:t>
            </a:r>
            <a:endParaRPr lang="fr-CH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The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properties of water (at 20°C) are: </a:t>
            </a:r>
            <a:r>
              <a:rPr lang="fr-FR" altLang="zh-CN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  <a:cs typeface="Arial" panose="020B0604020202020204" pitchFamily="34" charset="0"/>
              </a:rPr>
              <a:t>ρ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 = 0.9982 g/cm3</a:t>
            </a:r>
            <a:r>
              <a:rPr lang="zh-CN" altLang="fr-FR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  <a:cs typeface="Arial" panose="020B0604020202020204" pitchFamily="34" charset="0"/>
              </a:rPr>
              <a:t>，</a:t>
            </a:r>
            <a:r>
              <a:rPr lang="zh-CN" altLang="fr-FR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altLang="zh-CN" dirty="0"/>
              <a:t>η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= 1.0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mPa·s</a:t>
            </a:r>
            <a:endParaRPr lang="fr-CH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4702" y="297332"/>
            <a:ext cx="4074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kern="100" dirty="0">
                <a:latin typeface="DengXian" panose="020F0502020204030204"/>
                <a:ea typeface="DengXian" panose="020F0502020204030204"/>
                <a:cs typeface="Times New Roman" panose="02020603050405020304" pitchFamily="18" charset="0"/>
              </a:rPr>
              <a:t>Exercise 2.1: Calculation of settling velocity</a:t>
            </a:r>
            <a:endParaRPr lang="fr-CH" sz="1200" kern="100" dirty="0">
              <a:effectLst/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07580"/>
              </p:ext>
            </p:extLst>
          </p:nvPr>
        </p:nvGraphicFramePr>
        <p:xfrm>
          <a:off x="533831" y="1589994"/>
          <a:ext cx="4864297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228">
                  <a:extLst>
                    <a:ext uri="{9D8B030D-6E8A-4147-A177-3AD203B41FA5}">
                      <a16:colId xmlns:a16="http://schemas.microsoft.com/office/drawing/2014/main" val="3272044157"/>
                    </a:ext>
                  </a:extLst>
                </a:gridCol>
                <a:gridCol w="1621228">
                  <a:extLst>
                    <a:ext uri="{9D8B030D-6E8A-4147-A177-3AD203B41FA5}">
                      <a16:colId xmlns:a16="http://schemas.microsoft.com/office/drawing/2014/main" val="1809679435"/>
                    </a:ext>
                  </a:extLst>
                </a:gridCol>
                <a:gridCol w="1621841">
                  <a:extLst>
                    <a:ext uri="{9D8B030D-6E8A-4147-A177-3AD203B41FA5}">
                      <a16:colId xmlns:a16="http://schemas.microsoft.com/office/drawing/2014/main" val="4030257822"/>
                    </a:ext>
                  </a:extLst>
                </a:gridCol>
              </a:tblGrid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Particle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Diameter [</a:t>
                      </a:r>
                      <a:r>
                        <a:rPr lang="zh-CN" sz="1600" kern="100">
                          <a:effectLst/>
                        </a:rPr>
                        <a:t>μ</a:t>
                      </a:r>
                      <a:r>
                        <a:rPr lang="en-US" sz="1600" kern="100">
                          <a:effectLst/>
                        </a:rPr>
                        <a:t>m]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Density [g*cm-3]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5082374"/>
                  </a:ext>
                </a:extLst>
              </a:tr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E. coli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1.2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1.01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588763"/>
                  </a:ext>
                </a:extLst>
              </a:tr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 cerevisiae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6.0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1.01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7979712"/>
                  </a:ext>
                </a:extLst>
              </a:tr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Microcarrier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150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1.02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5333634"/>
                  </a:ext>
                </a:extLst>
              </a:tr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Seasand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400 </a:t>
                      </a:r>
                      <a:endParaRPr lang="fr-CH" sz="1600" kern="100" dirty="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2.65 </a:t>
                      </a:r>
                      <a:endParaRPr lang="fr-CH" sz="1600" kern="100" dirty="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3935598"/>
                  </a:ext>
                </a:extLst>
              </a:tr>
              <a:tr h="2370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Lead shots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1500 </a:t>
                      </a:r>
                      <a:endParaRPr lang="fr-CH" sz="1600" kern="10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11.40 </a:t>
                      </a:r>
                      <a:endParaRPr lang="fr-CH" sz="1600" kern="100" dirty="0">
                        <a:effectLst/>
                        <a:latin typeface="DengXian" panose="020F0502020204030204"/>
                        <a:ea typeface="DengXian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5071749"/>
                  </a:ext>
                </a:extLst>
              </a:tr>
            </a:tbl>
          </a:graphicData>
        </a:graphic>
      </p:graphicFrame>
      <p:pic>
        <p:nvPicPr>
          <p:cNvPr id="7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6395642" y="4415989"/>
            <a:ext cx="3494580" cy="1821421"/>
          </a:xfrm>
          <a:prstGeom prst="rect">
            <a:avLst/>
          </a:prstGeom>
        </p:spPr>
      </p:pic>
      <p:pic>
        <p:nvPicPr>
          <p:cNvPr id="9" name="图片 2"/>
          <p:cNvPicPr/>
          <p:nvPr/>
        </p:nvPicPr>
        <p:blipFill>
          <a:blip r:embed="rId3"/>
          <a:stretch>
            <a:fillRect/>
          </a:stretch>
        </p:blipFill>
        <p:spPr>
          <a:xfrm>
            <a:off x="733104" y="4991738"/>
            <a:ext cx="5274310" cy="101282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3745" y="2443434"/>
            <a:ext cx="2376401" cy="822975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615681"/>
              </p:ext>
            </p:extLst>
          </p:nvPr>
        </p:nvGraphicFramePr>
        <p:xfrm>
          <a:off x="533831" y="1567436"/>
          <a:ext cx="7957932" cy="27461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328">
                  <a:extLst>
                    <a:ext uri="{9D8B030D-6E8A-4147-A177-3AD203B41FA5}">
                      <a16:colId xmlns:a16="http://schemas.microsoft.com/office/drawing/2014/main" val="1981300717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3924352637"/>
                    </a:ext>
                  </a:extLst>
                </a:gridCol>
                <a:gridCol w="1021798">
                  <a:extLst>
                    <a:ext uri="{9D8B030D-6E8A-4147-A177-3AD203B41FA5}">
                      <a16:colId xmlns:a16="http://schemas.microsoft.com/office/drawing/2014/main" val="1961712258"/>
                    </a:ext>
                  </a:extLst>
                </a:gridCol>
                <a:gridCol w="1021798">
                  <a:extLst>
                    <a:ext uri="{9D8B030D-6E8A-4147-A177-3AD203B41FA5}">
                      <a16:colId xmlns:a16="http://schemas.microsoft.com/office/drawing/2014/main" val="784682106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4212140501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2550682298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316054703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1193966543"/>
                    </a:ext>
                  </a:extLst>
                </a:gridCol>
                <a:gridCol w="770328">
                  <a:extLst>
                    <a:ext uri="{9D8B030D-6E8A-4147-A177-3AD203B41FA5}">
                      <a16:colId xmlns:a16="http://schemas.microsoft.com/office/drawing/2014/main" val="1781919728"/>
                    </a:ext>
                  </a:extLst>
                </a:gridCol>
                <a:gridCol w="522040">
                  <a:extLst>
                    <a:ext uri="{9D8B030D-6E8A-4147-A177-3AD203B41FA5}">
                      <a16:colId xmlns:a16="http://schemas.microsoft.com/office/drawing/2014/main" val="641338321"/>
                    </a:ext>
                  </a:extLst>
                </a:gridCol>
              </a:tblGrid>
              <a:tr h="326923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Particle type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Diameter [m]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Density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V</a:t>
                      </a:r>
                      <a:r>
                        <a:rPr lang="en-US" sz="1000" kern="100" baseline="-25000">
                          <a:effectLst/>
                        </a:rPr>
                        <a:t>lim,p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Re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V</a:t>
                      </a:r>
                      <a:r>
                        <a:rPr lang="en-US" sz="1000" kern="100" baseline="-25000">
                          <a:effectLst/>
                        </a:rPr>
                        <a:t>lim,p</a:t>
                      </a:r>
                      <a:r>
                        <a:rPr lang="en-US" sz="1000" kern="100">
                          <a:effectLst/>
                        </a:rPr>
                        <a:t> (2)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Re (2)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V</a:t>
                      </a:r>
                      <a:r>
                        <a:rPr lang="en-US" sz="1000" kern="100" baseline="-25000">
                          <a:effectLst/>
                        </a:rPr>
                        <a:t>lim,p</a:t>
                      </a:r>
                      <a:r>
                        <a:rPr lang="en-US" sz="1000" kern="100">
                          <a:effectLst/>
                        </a:rPr>
                        <a:t> (3)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Re (3)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Flow regime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04151954"/>
                  </a:ext>
                </a:extLst>
              </a:tr>
              <a:tr h="3160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[kg/m3]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[m/s]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[-]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[m/s]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[-]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[m/s]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[-]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171531"/>
                  </a:ext>
                </a:extLst>
              </a:tr>
              <a:tr h="31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 E. coli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1.20E-06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1010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9.25E-09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1.11E-08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laminar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6697189"/>
                  </a:ext>
                </a:extLst>
              </a:tr>
              <a:tr h="5775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S. cerevisiae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6.00E-06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1010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2.31E-07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1.39E-06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laminar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9468554"/>
                  </a:ext>
                </a:extLst>
              </a:tr>
              <a:tr h="5775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Microcarrier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1.50E-04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1020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2.67E-04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4.00E-02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*** </a:t>
                      </a:r>
                      <a:endParaRPr lang="zh-CN" sz="105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laminar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8943219"/>
                  </a:ext>
                </a:extLst>
              </a:tr>
              <a:tr h="31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Seasand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4.00E-04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2600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1.40E-01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5.57E+01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6.55E-02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2.61E+01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***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transient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9821093"/>
                  </a:ext>
                </a:extLst>
              </a:tr>
              <a:tr h="31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Lead shots 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1.50E-03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11400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1.27E+01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1.91E+04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8.55E-01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1.28E+03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6.78E-01</a:t>
                      </a:r>
                      <a:endParaRPr lang="zh-CN" sz="105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1.02E+03</a:t>
                      </a:r>
                      <a:endParaRPr lang="zh-CN" sz="105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turbulent </a:t>
                      </a:r>
                      <a:endParaRPr lang="zh-CN" sz="105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5156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33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2369" y="793183"/>
            <a:ext cx="11262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2.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What would be the impact of a temperature increase on the settling velocity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?</a:t>
            </a:r>
            <a:endParaRPr lang="fr-CH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437347"/>
              </p:ext>
            </p:extLst>
          </p:nvPr>
        </p:nvGraphicFramePr>
        <p:xfrm>
          <a:off x="1510968" y="4128045"/>
          <a:ext cx="7910830" cy="2003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0180">
                  <a:extLst>
                    <a:ext uri="{9D8B030D-6E8A-4147-A177-3AD203B41FA5}">
                      <a16:colId xmlns:a16="http://schemas.microsoft.com/office/drawing/2014/main" val="1761047682"/>
                    </a:ext>
                  </a:extLst>
                </a:gridCol>
                <a:gridCol w="1209892">
                  <a:extLst>
                    <a:ext uri="{9D8B030D-6E8A-4147-A177-3AD203B41FA5}">
                      <a16:colId xmlns:a16="http://schemas.microsoft.com/office/drawing/2014/main" val="1674946717"/>
                    </a:ext>
                  </a:extLst>
                </a:gridCol>
                <a:gridCol w="1605433">
                  <a:extLst>
                    <a:ext uri="{9D8B030D-6E8A-4147-A177-3AD203B41FA5}">
                      <a16:colId xmlns:a16="http://schemas.microsoft.com/office/drawing/2014/main" val="3762585186"/>
                    </a:ext>
                  </a:extLst>
                </a:gridCol>
                <a:gridCol w="1605433">
                  <a:extLst>
                    <a:ext uri="{9D8B030D-6E8A-4147-A177-3AD203B41FA5}">
                      <a16:colId xmlns:a16="http://schemas.microsoft.com/office/drawing/2014/main" val="1330635457"/>
                    </a:ext>
                  </a:extLst>
                </a:gridCol>
                <a:gridCol w="1209892">
                  <a:extLst>
                    <a:ext uri="{9D8B030D-6E8A-4147-A177-3AD203B41FA5}">
                      <a16:colId xmlns:a16="http://schemas.microsoft.com/office/drawing/2014/main" val="1517050505"/>
                    </a:ext>
                  </a:extLst>
                </a:gridCol>
              </a:tblGrid>
              <a:tr h="35998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Particle type </a:t>
                      </a:r>
                      <a:endParaRPr lang="zh-CN" sz="20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Diameter [m]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Density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</a:t>
                      </a:r>
                      <a:r>
                        <a:rPr lang="en-US" sz="1800" kern="100" baseline="-25000">
                          <a:effectLst/>
                        </a:rPr>
                        <a:t>lim,p 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 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004856"/>
                  </a:ext>
                </a:extLst>
              </a:tr>
              <a:tr h="3479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[kg/m3] 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[m/s]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[-]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4157621"/>
                  </a:ext>
                </a:extLst>
              </a:tr>
              <a:tr h="9479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S. cerevisiae r.t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6.00E-06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1010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2.31E-07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1.39E-06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021816"/>
                  </a:ext>
                </a:extLst>
              </a:tr>
              <a:tr h="3479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S. cerevisiae  60 C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6.00E-06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1010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1.13E-06</a:t>
                      </a:r>
                      <a:endParaRPr lang="zh-CN" sz="20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1.42E-05</a:t>
                      </a:r>
                      <a:endParaRPr lang="zh-CN" sz="20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9795157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492369" y="1352618"/>
            <a:ext cx="1084359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 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A temperature increase will lead to a reduction in the viscosity of the liquid and to a decrease in its density. The latter will however lead to an increased density difference since the density of the solid is most likely not affected by temperature.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Both changes go in the same direction and contribute to an increase in terminal sedimentation velocity.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See for example at 60°C: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Density H2O (60°C) = 0.9832 g*cm-3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Viscosity H2O (60°C) = 0.4665 mPa*s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Hence, </a:t>
            </a:r>
            <a:r>
              <a:rPr lang="en-US" altLang="zh-CN" i="1" dirty="0" err="1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vlim,p</a:t>
            </a: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 for S. cerevisiae would increase from 2.31·10</a:t>
            </a:r>
            <a:r>
              <a:rPr lang="en-US" altLang="zh-CN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-7</a:t>
            </a: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 m/s at 20 °C to 1.13·10</a:t>
            </a:r>
            <a:r>
              <a:rPr lang="en-US" altLang="zh-CN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-6</a:t>
            </a:r>
            <a:r>
              <a:rPr lang="en-US" altLang="zh-CN" i="1" dirty="0">
                <a:solidFill>
                  <a:srgbClr val="000000"/>
                </a:solidFill>
                <a:latin typeface="Times New Roman" panose="02020603050405020304" pitchFamily="18" charset="0"/>
                <a:ea typeface="DengXian" panose="020F0502020204030204"/>
              </a:rPr>
              <a:t> m/s at 60 °C</a:t>
            </a:r>
            <a:endParaRPr lang="fr-CH" altLang="zh-CN" sz="2000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263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7430" y="254950"/>
            <a:ext cx="4388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kern="100">
                <a:latin typeface="DengXian" panose="020F0502020204030204"/>
                <a:ea typeface="DengXian" panose="020F0502020204030204"/>
                <a:cs typeface="Times New Roman" panose="02020603050405020304" pitchFamily="18" charset="0"/>
              </a:rPr>
              <a:t>Exercise 2.2: Average yield for a series of steps</a:t>
            </a:r>
            <a:endParaRPr lang="fr-CH" sz="1200" kern="100" dirty="0">
              <a:effectLst/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576" y="782324"/>
            <a:ext cx="112453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Chlorella cells are grown in an open pond and this biomass needs to be harvested using a disk stack centrifuge. The terminal settling velocity of the cells in water at 20 °C,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v</a:t>
            </a:r>
            <a:r>
              <a:rPr lang="en-US" baseline="-25000" dirty="0" err="1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lim,p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, has been measured and is equal to 1.07*10</a:t>
            </a:r>
            <a:r>
              <a:rPr lang="en-US" baseline="30000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-4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 cm/s. The flow is laminar.</a:t>
            </a:r>
            <a:endParaRPr lang="fr-CH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The centrifuge has 80 disks with an angle of 40° from the vertical. These disks have an external radius of 15.7 cm, while the internal radius is 6 cm. It is planned to work at 6000 rpm.</a:t>
            </a:r>
            <a:endParaRPr lang="fr-CH" dirty="0">
              <a:solidFill>
                <a:srgbClr val="000000"/>
              </a:solidFill>
              <a:latin typeface="Calibri" panose="020F0502020204030204" pitchFamily="34" charset="0"/>
              <a:ea typeface="DengXian" panose="020F050202020403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7430" y="2259652"/>
            <a:ext cx="568167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Estimate the equivalent diameter of the cells if their density is 1.01 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g*cm</a:t>
            </a:r>
            <a:r>
              <a:rPr lang="en-US" sz="2000" baseline="30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DengXian" panose="020F0502020204030204"/>
              </a:rPr>
              <a:t>-3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fr-CH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DengXian" panose="020F050202020403020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35591" y="2259652"/>
            <a:ext cx="54933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Calculate the volumetric capacity of the centrifuge under the above-described working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DengXian" panose="020F0502020204030204"/>
              </a:rPr>
              <a:t>conditions</a:t>
            </a:r>
          </a:p>
        </p:txBody>
      </p:sp>
      <p:pic>
        <p:nvPicPr>
          <p:cNvPr id="6" name="图片 1"/>
          <p:cNvPicPr/>
          <p:nvPr/>
        </p:nvPicPr>
        <p:blipFill>
          <a:blip r:embed="rId2"/>
          <a:stretch>
            <a:fillRect/>
          </a:stretch>
        </p:blipFill>
        <p:spPr>
          <a:xfrm>
            <a:off x="6791129" y="5064369"/>
            <a:ext cx="3786017" cy="14194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438931" y="3275315"/>
                <a:ext cx="4595285" cy="2095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Water at 20 ° C: </a:t>
                </a:r>
                <a:r>
                  <a:rPr lang="fr-FR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  <a:cs typeface="Arial" panose="020B0604020202020204" pitchFamily="34" charset="0"/>
                  </a:rPr>
                  <a:t>ρ</a:t>
                </a:r>
                <a:r>
                  <a:rPr lang="en-US" altLang="zh-CN" sz="1400" i="1" baseline="-250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l 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= 998 kg / m3 </a:t>
                </a:r>
                <a:r>
                  <a:rPr lang="fr-FR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  <a:cs typeface="Arial" panose="020B0604020202020204" pitchFamily="34" charset="0"/>
                  </a:rPr>
                  <a:t>η</a:t>
                </a:r>
                <a:r>
                  <a:rPr lang="en-US" altLang="zh-CN" sz="1400" i="1" baseline="-250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l 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= 1.0*10</a:t>
                </a:r>
                <a:r>
                  <a:rPr lang="en-US" altLang="zh-CN" sz="1400" i="1" baseline="300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-3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 Pa*s</a:t>
                </a:r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The formula giving the free sedimentation rate is:</a:t>
                </a:r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𝑙𝑖𝑚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𝑝</m:t>
                          </m:r>
                        </m:sub>
                      </m:sSub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DengXian" panose="020F0502020204030204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fr-CH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𝑔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∗</m:t>
                          </m:r>
                          <m:sSubSup>
                            <m:sSubSupPr>
                              <m:ctrlPr>
                                <a:rPr lang="fr-CH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∗(</m:t>
                          </m:r>
                          <m:sSub>
                            <m:sSubPr>
                              <m:ctrlPr>
                                <a:rPr lang="fr-CH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CH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𝑙</m:t>
                              </m:r>
                            </m:sub>
                          </m:sSub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18∗</m:t>
                          </m:r>
                          <m:sSub>
                            <m:sSubPr>
                              <m:ctrlPr>
                                <a:rPr lang="fr-CH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If we solve with respect to </a:t>
                </a:r>
                <a:r>
                  <a:rPr lang="en-US" altLang="zh-CN" sz="1400" i="1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d</a:t>
                </a:r>
                <a:r>
                  <a:rPr lang="en-US" altLang="zh-CN" sz="1400" i="1" baseline="-250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p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:</a:t>
                </a:r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𝑝</m:t>
                          </m:r>
                        </m:sub>
                      </m:sSub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DengXian" panose="020F0502020204030204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CH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CH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18∗</m:t>
                              </m:r>
                              <m:sSub>
                                <m:sSubPr>
                                  <m:ctrlPr>
                                    <a:rPr lang="fr-CH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𝜂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𝑙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fr-CH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𝑙𝑖𝑚</m:t>
                                  </m:r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,</m:t>
                                  </m:r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𝑝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𝑔</m:t>
                              </m:r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∗(</m:t>
                              </m:r>
                              <m:sSub>
                                <m:sSubPr>
                                  <m:ctrlPr>
                                    <a:rPr lang="fr-CH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CH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𝑙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)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We therefore quickly find: </a:t>
                </a:r>
                <a:r>
                  <a:rPr lang="en-US" altLang="zh-CN" sz="1400" i="1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d</a:t>
                </a:r>
                <a:r>
                  <a:rPr lang="en-US" altLang="zh-CN" sz="1400" i="1" baseline="-250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p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 = 12.8 </a:t>
                </a:r>
                <a:r>
                  <a:rPr lang="fr-FR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  <a:cs typeface="Arial" panose="020B0604020202020204" pitchFamily="34" charset="0"/>
                  </a:rPr>
                  <a:t>μ</a:t>
                </a:r>
                <a:r>
                  <a:rPr lang="en-US" altLang="zh-CN" sz="14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m</a:t>
                </a:r>
                <a:endParaRPr lang="fr-CH" altLang="zh-CN" sz="20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31" y="3275315"/>
                <a:ext cx="4595285" cy="2095574"/>
              </a:xfrm>
              <a:prstGeom prst="rect">
                <a:avLst/>
              </a:prstGeom>
              <a:blipFill>
                <a:blip r:embed="rId3"/>
                <a:stretch>
                  <a:fillRect t="-581" b="-5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6373566" y="3324629"/>
                <a:ext cx="5217393" cy="16328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600" i="1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We have seen that:</a:t>
                </a:r>
                <a:endParaRPr lang="fr-CH" altLang="zh-CN" sz="16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DengXian" panose="020F0502020204030204"/>
                          <a:cs typeface="Arial" panose="020B0604020202020204" pitchFamily="34" charset="0"/>
                        </a:rPr>
                        <m:t>𝑄</m:t>
                      </m:r>
                      <m:r>
                        <a:rPr lang="en-US" altLang="zh-CN" sz="16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DengXian" panose="020F0502020204030204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fr-CH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𝑙𝑖𝑚</m:t>
                          </m:r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𝑝</m:t>
                          </m:r>
                        </m:sub>
                      </m:sSub>
                      <m:r>
                        <a:rPr lang="en-US" altLang="zh-CN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DengXian" panose="020F0502020204030204"/>
                          <a:cs typeface="Arial" panose="020B0604020202020204" pitchFamily="34" charset="0"/>
                        </a:rPr>
                        <m:t>∗</m:t>
                      </m:r>
                      <m:d>
                        <m:dPr>
                          <m:begChr m:val="["/>
                          <m:endChr m:val="]"/>
                          <m:ctrlPr>
                            <a:rPr lang="fr-CH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CH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∗</m:t>
                              </m:r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∗</m:t>
                              </m:r>
                              <m:sSup>
                                <m:sSupPr>
                                  <m:ctrlPr>
                                    <a:rPr lang="fr-CH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den>
                          </m:f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∗</m:t>
                          </m:r>
                          <m:d>
                            <m:dPr>
                              <m:begChr m:val="（"/>
                              <m:endChr m:val="）"/>
                              <m:ctrlPr>
                                <a:rPr lang="fr-CH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fr-CH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p>
                              </m:sSubSup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fr-CH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CN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DengXian" panose="020F0502020204030204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CN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DengXian" panose="020F0502020204030204"/>
                              <a:cs typeface="Arial" panose="020B0604020202020204" pitchFamily="34" charset="0"/>
                            </a:rPr>
                            <m:t>∗</m:t>
                          </m:r>
                          <m:func>
                            <m:funcPr>
                              <m:ctrlPr>
                                <a:rPr lang="fr-CH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16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US" altLang="zh-CN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DengXian" panose="020F0502020204030204"/>
                                  <a:cs typeface="Arial" panose="020B0604020202020204" pitchFamily="34" charset="0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fr-CH" altLang="zh-CN" sz="16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6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 </a:t>
                </a:r>
                <a:endParaRPr lang="fr-CH" altLang="zh-CN" sz="16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  <a:p>
                <a:pPr marL="2286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altLang="zh-CN" sz="16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We find a volumetric capacity Q = 0.031 m3*s</a:t>
                </a:r>
                <a:r>
                  <a:rPr lang="en-US" altLang="zh-CN" sz="1600" baseline="300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-1</a:t>
                </a:r>
                <a:r>
                  <a:rPr lang="en-US" altLang="zh-CN" sz="1600" dirty="0">
                    <a:solidFill>
                      <a:srgbClr val="000000"/>
                    </a:solidFill>
                    <a:latin typeface="Arial" panose="020B0604020202020204" pitchFamily="34" charset="0"/>
                    <a:ea typeface="DengXian" panose="020F0502020204030204"/>
                  </a:rPr>
                  <a:t>, which is reasonable for a pond of modest volume.</a:t>
                </a:r>
                <a:endParaRPr lang="fr-CH" altLang="zh-CN" sz="1600" dirty="0">
                  <a:solidFill>
                    <a:srgbClr val="000000"/>
                  </a:solidFill>
                  <a:latin typeface="Calibri" panose="020F0502020204030204" pitchFamily="34" charset="0"/>
                  <a:ea typeface="DengXian" panose="020F0502020204030204"/>
                </a:endParaRPr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566" y="3324629"/>
                <a:ext cx="5217393" cy="1632819"/>
              </a:xfrm>
              <a:prstGeom prst="rect">
                <a:avLst/>
              </a:prstGeom>
              <a:blipFill>
                <a:blip r:embed="rId4"/>
                <a:stretch>
                  <a:fillRect t="-1493" b="-373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963" y="5370889"/>
            <a:ext cx="3833591" cy="142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7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Microsoft Office PowerPoint</Application>
  <PresentationFormat>Widescreen</PresentationFormat>
  <Paragraphs>130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 Math</vt:lpstr>
      <vt:lpstr>等线</vt:lpstr>
      <vt:lpstr>等线</vt:lpstr>
      <vt:lpstr>等线 Light</vt:lpstr>
      <vt:lpstr>Times New Roman</vt:lpstr>
      <vt:lpstr>Office 主题​​</vt:lpstr>
      <vt:lpstr>Week 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8</dc:title>
  <dc:creator>郝亚萌</dc:creator>
  <cp:lastModifiedBy>Hao Yameng</cp:lastModifiedBy>
  <cp:revision>16</cp:revision>
  <dcterms:created xsi:type="dcterms:W3CDTF">2021-05-06T16:00:14Z</dcterms:created>
  <dcterms:modified xsi:type="dcterms:W3CDTF">2022-05-13T12:30:03Z</dcterms:modified>
</cp:coreProperties>
</file>